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8"/>
  </p:notesMasterIdLst>
  <p:handoutMasterIdLst>
    <p:handoutMasterId r:id="rId9"/>
  </p:handoutMasterIdLst>
  <p:sldIdLst>
    <p:sldId id="371" r:id="rId2"/>
    <p:sldId id="445" r:id="rId3"/>
    <p:sldId id="447" r:id="rId4"/>
    <p:sldId id="449" r:id="rId5"/>
    <p:sldId id="451" r:id="rId6"/>
    <p:sldId id="446" r:id="rId7"/>
  </p:sldIdLst>
  <p:sldSz cx="9144000" cy="6858000" type="screen4x3"/>
  <p:notesSz cx="9874250" cy="679767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  <p15:guide id="3" orient="horz" pos="2141">
          <p15:clr>
            <a:srgbClr val="A4A3A4"/>
          </p15:clr>
        </p15:guide>
        <p15:guide id="4" pos="31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FF"/>
    <a:srgbClr val="3333FF"/>
    <a:srgbClr val="D374D3"/>
    <a:srgbClr val="FF05FF"/>
    <a:srgbClr val="FFA4FF"/>
    <a:srgbClr val="6F6FBC"/>
    <a:srgbClr val="FFCC00"/>
    <a:srgbClr val="FFA1F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1967" autoAdjust="0"/>
  </p:normalViewPr>
  <p:slideViewPr>
    <p:cSldViewPr>
      <p:cViewPr varScale="1">
        <p:scale>
          <a:sx n="94" d="100"/>
          <a:sy n="94" d="100"/>
        </p:scale>
        <p:origin x="201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notesViewPr>
    <p:cSldViewPr>
      <p:cViewPr varScale="1">
        <p:scale>
          <a:sx n="72" d="100"/>
          <a:sy n="72" d="100"/>
        </p:scale>
        <p:origin x="-2088" y="-108"/>
      </p:cViewPr>
      <p:guideLst>
        <p:guide orient="horz" pos="3110"/>
        <p:guide pos="2141"/>
        <p:guide orient="horz" pos="2141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2027" y="0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2027" y="6456699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anose="020B0600000101010101" pitchFamily="50" charset="-127"/>
              </a:defRPr>
            </a:lvl1pPr>
          </a:lstStyle>
          <a:p>
            <a:fld id="{DA03D7EB-9E0C-4353-A452-30CC5AC32CD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2060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2027" y="0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38500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6965" y="3229443"/>
            <a:ext cx="7900322" cy="3058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699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2027" y="6456699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anose="020B0600000101010101" pitchFamily="50" charset="-127"/>
              </a:defRPr>
            </a:lvl1pPr>
          </a:lstStyle>
          <a:p>
            <a:fld id="{2950D449-5E8C-4FDE-96D3-C1709AE6106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9984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0D449-5E8C-4FDE-96D3-C1709AE61065}" type="slidenum">
              <a:rPr lang="en-US" altLang="ko-KR" smtClean="0"/>
              <a:pPr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9145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54"/>
          <p:cNvSpPr>
            <a:spLocks noChangeArrowheads="1"/>
          </p:cNvSpPr>
          <p:nvPr userDrawn="1"/>
        </p:nvSpPr>
        <p:spPr bwMode="auto">
          <a:xfrm>
            <a:off x="142875" y="6165850"/>
            <a:ext cx="8893175" cy="71438"/>
          </a:xfrm>
          <a:prstGeom prst="rect">
            <a:avLst/>
          </a:prstGeom>
          <a:gradFill rotWithShape="1">
            <a:gsLst>
              <a:gs pos="0">
                <a:srgbClr val="3333CC">
                  <a:gamma/>
                  <a:shade val="46275"/>
                  <a:invGamma/>
                  <a:alpha val="81000"/>
                </a:srgbClr>
              </a:gs>
              <a:gs pos="100000">
                <a:srgbClr val="3333CC">
                  <a:alpha val="21001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5" name="Group 20"/>
          <p:cNvGrpSpPr>
            <a:grpSpLocks/>
          </p:cNvGrpSpPr>
          <p:nvPr userDrawn="1"/>
        </p:nvGrpSpPr>
        <p:grpSpPr bwMode="auto">
          <a:xfrm>
            <a:off x="468313" y="2924175"/>
            <a:ext cx="7991475" cy="144463"/>
            <a:chOff x="-4" y="407"/>
            <a:chExt cx="5777" cy="85"/>
          </a:xfrm>
        </p:grpSpPr>
        <p:pic>
          <p:nvPicPr>
            <p:cNvPr id="6" name="Picture 21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" y="407"/>
              <a:ext cx="5777" cy="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2"/>
            <p:cNvSpPr>
              <a:spLocks noChangeArrowheads="1"/>
            </p:cNvSpPr>
            <p:nvPr/>
          </p:nvSpPr>
          <p:spPr bwMode="auto">
            <a:xfrm>
              <a:off x="61" y="443"/>
              <a:ext cx="5638" cy="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ko-KR" altLang="ko-KR" sz="1600">
                <a:latin typeface="굴림" pitchFamily="50" charset="-127"/>
              </a:endParaRPr>
            </a:p>
          </p:txBody>
        </p:sp>
      </p:grpSp>
      <p:grpSp>
        <p:nvGrpSpPr>
          <p:cNvPr id="8" name="그룹 45"/>
          <p:cNvGrpSpPr>
            <a:grpSpLocks/>
          </p:cNvGrpSpPr>
          <p:nvPr userDrawn="1"/>
        </p:nvGrpSpPr>
        <p:grpSpPr bwMode="auto">
          <a:xfrm>
            <a:off x="1071563" y="4286250"/>
            <a:ext cx="1730375" cy="787400"/>
            <a:chOff x="3768714" y="3392487"/>
            <a:chExt cx="1766894" cy="787403"/>
          </a:xfrm>
        </p:grpSpPr>
        <p:grpSp>
          <p:nvGrpSpPr>
            <p:cNvPr id="9" name="Group 23"/>
            <p:cNvGrpSpPr>
              <a:grpSpLocks/>
            </p:cNvGrpSpPr>
            <p:nvPr/>
          </p:nvGrpSpPr>
          <p:grpSpPr bwMode="auto">
            <a:xfrm>
              <a:off x="4243407" y="3611602"/>
              <a:ext cx="1292225" cy="568327"/>
              <a:chOff x="2154" y="3158"/>
              <a:chExt cx="1315" cy="454"/>
            </a:xfrm>
          </p:grpSpPr>
          <p:grpSp>
            <p:nvGrpSpPr>
              <p:cNvPr id="13" name="Group 24"/>
              <p:cNvGrpSpPr>
                <a:grpSpLocks/>
              </p:cNvGrpSpPr>
              <p:nvPr/>
            </p:nvGrpSpPr>
            <p:grpSpPr bwMode="auto">
              <a:xfrm>
                <a:off x="2154" y="3294"/>
                <a:ext cx="1315" cy="318"/>
                <a:chOff x="2381" y="3294"/>
                <a:chExt cx="1315" cy="318"/>
              </a:xfrm>
            </p:grpSpPr>
            <p:sp>
              <p:nvSpPr>
                <p:cNvPr id="15" name="AutoShape 25"/>
                <p:cNvSpPr>
                  <a:spLocks noChangeArrowheads="1"/>
                </p:cNvSpPr>
                <p:nvPr/>
              </p:nvSpPr>
              <p:spPr bwMode="auto">
                <a:xfrm>
                  <a:off x="2700" y="3294"/>
                  <a:ext cx="407" cy="91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99CCFF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6" name="AutoShape 26"/>
                <p:cNvSpPr>
                  <a:spLocks noChangeArrowheads="1"/>
                </p:cNvSpPr>
                <p:nvPr/>
              </p:nvSpPr>
              <p:spPr bwMode="auto">
                <a:xfrm>
                  <a:off x="3016" y="3339"/>
                  <a:ext cx="407" cy="90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3366FF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7" name="AutoShape 27"/>
                <p:cNvSpPr>
                  <a:spLocks noChangeArrowheads="1"/>
                </p:cNvSpPr>
                <p:nvPr/>
              </p:nvSpPr>
              <p:spPr bwMode="auto">
                <a:xfrm>
                  <a:off x="2700" y="3385"/>
                  <a:ext cx="407" cy="91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99CCFF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8" name="AutoShape 28"/>
                <p:cNvSpPr>
                  <a:spLocks noChangeArrowheads="1"/>
                </p:cNvSpPr>
                <p:nvPr/>
              </p:nvSpPr>
              <p:spPr bwMode="auto">
                <a:xfrm>
                  <a:off x="2381" y="3339"/>
                  <a:ext cx="407" cy="90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000080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9" name="AutoShape 29"/>
                <p:cNvSpPr>
                  <a:spLocks noChangeArrowheads="1"/>
                </p:cNvSpPr>
                <p:nvPr/>
              </p:nvSpPr>
              <p:spPr bwMode="auto">
                <a:xfrm>
                  <a:off x="3016" y="3429"/>
                  <a:ext cx="407" cy="90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99CCFF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0" name="AutoShape 30"/>
                <p:cNvSpPr>
                  <a:spLocks noChangeArrowheads="1"/>
                </p:cNvSpPr>
                <p:nvPr/>
              </p:nvSpPr>
              <p:spPr bwMode="auto">
                <a:xfrm>
                  <a:off x="2700" y="3475"/>
                  <a:ext cx="407" cy="91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3366FF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1" name="AutoShape 31"/>
                <p:cNvSpPr>
                  <a:spLocks noChangeArrowheads="1"/>
                </p:cNvSpPr>
                <p:nvPr/>
              </p:nvSpPr>
              <p:spPr bwMode="auto">
                <a:xfrm>
                  <a:off x="3016" y="3521"/>
                  <a:ext cx="407" cy="91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000080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2" name="AutoShape 32"/>
                <p:cNvSpPr>
                  <a:spLocks noChangeArrowheads="1"/>
                </p:cNvSpPr>
                <p:nvPr/>
              </p:nvSpPr>
              <p:spPr bwMode="auto">
                <a:xfrm>
                  <a:off x="3289" y="3385"/>
                  <a:ext cx="407" cy="91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99CCFF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14" name="Picture 33" descr="radio_tower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2" y="3158"/>
                <a:ext cx="172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3768714" y="3392490"/>
              <a:ext cx="1339850" cy="595313"/>
              <a:chOff x="2519" y="1257"/>
              <a:chExt cx="844" cy="375"/>
            </a:xfrm>
          </p:grpSpPr>
          <p:pic>
            <p:nvPicPr>
              <p:cNvPr id="11" name="Picture 96" descr="Internet cloud web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9" y="1268"/>
                <a:ext cx="844" cy="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7" descr="Globe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7" y="1257"/>
                <a:ext cx="265" cy="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3" name="Picture 175" descr="MMj02134940000[1]"/>
          <p:cNvPicPr>
            <a:picLocks noChangeAspect="1" noChangeArrowheads="1" noCrop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4857750"/>
            <a:ext cx="3571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49"/>
          <p:cNvSpPr txBox="1">
            <a:spLocks noChangeArrowheads="1"/>
          </p:cNvSpPr>
          <p:nvPr userDrawn="1"/>
        </p:nvSpPr>
        <p:spPr bwMode="auto">
          <a:xfrm>
            <a:off x="737720" y="6331978"/>
            <a:ext cx="164179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INHA University</a:t>
            </a:r>
          </a:p>
        </p:txBody>
      </p:sp>
      <p:pic>
        <p:nvPicPr>
          <p:cNvPr id="25" name="Picture 50" descr="inha_ui_emblem01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6292850"/>
            <a:ext cx="4318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 userDrawn="1"/>
        </p:nvSpPr>
        <p:spPr>
          <a:xfrm>
            <a:off x="6286500" y="6357938"/>
            <a:ext cx="2087563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1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Georgia" pitchFamily="18" charset="0"/>
                <a:ea typeface="굴림" charset="-127"/>
              </a:rPr>
              <a:t>http://multinet.inha.ac.kr</a:t>
            </a:r>
            <a:endParaRPr lang="ko-KR" altLang="en-US" sz="1100" b="1" dirty="0">
              <a:solidFill>
                <a:schemeClr val="tx2">
                  <a:lumMod val="65000"/>
                  <a:lumOff val="35000"/>
                </a:schemeClr>
              </a:solidFill>
              <a:latin typeface="Georgia" pitchFamily="18" charset="0"/>
              <a:ea typeface="굴림" charset="-127"/>
            </a:endParaRPr>
          </a:p>
        </p:txBody>
      </p:sp>
      <p:pic>
        <p:nvPicPr>
          <p:cNvPr id="27" name="Picture 13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38" y="428625"/>
            <a:ext cx="185737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제목 5"/>
          <p:cNvSpPr>
            <a:spLocks noGrp="1"/>
          </p:cNvSpPr>
          <p:nvPr>
            <p:ph type="title"/>
          </p:nvPr>
        </p:nvSpPr>
        <p:spPr>
          <a:xfrm>
            <a:off x="1500166" y="1357298"/>
            <a:ext cx="6400816" cy="1285884"/>
          </a:xfrm>
        </p:spPr>
        <p:txBody>
          <a:bodyPr/>
          <a:lstStyle>
            <a:lvl1pPr algn="ctr">
              <a:defRPr sz="3600">
                <a:latin typeface="Calibri" pitchFamily="34" charset="0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7" name="내용 개체 틀 2"/>
          <p:cNvSpPr>
            <a:spLocks noGrp="1"/>
          </p:cNvSpPr>
          <p:nvPr>
            <p:ph idx="1"/>
          </p:nvPr>
        </p:nvSpPr>
        <p:spPr>
          <a:xfrm>
            <a:off x="4786314" y="3571876"/>
            <a:ext cx="3400420" cy="1428760"/>
          </a:xfrm>
        </p:spPr>
        <p:txBody>
          <a:bodyPr/>
          <a:lstStyle>
            <a:lvl1pPr marL="0" marR="0" indent="0" algn="l" defTabSz="914400" rtl="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1" lang="ko-KR" altLang="en-US" sz="2400" b="1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휴먼둥근헤드라인" pitchFamily="18" charset="-127"/>
              </a:defRPr>
            </a:lvl1pPr>
            <a:lvl2pPr latinLnBrk="0">
              <a:spcBef>
                <a:spcPts val="400"/>
              </a:spcBef>
              <a:defRPr sz="2200">
                <a:latin typeface="Calibri" pitchFamily="34" charset="0"/>
                <a:ea typeface="HY헤드라인M" pitchFamily="18" charset="-127"/>
              </a:defRPr>
            </a:lvl2pPr>
            <a:lvl3pPr latinLnBrk="0">
              <a:buFont typeface="Calibri" pitchFamily="34" charset="0"/>
              <a:buChar char="―"/>
              <a:defRPr sz="2000">
                <a:latin typeface="Calibri" pitchFamily="34" charset="0"/>
                <a:ea typeface="HY헤드라인M" pitchFamily="18" charset="-127"/>
              </a:defRPr>
            </a:lvl3pPr>
            <a:lvl4pPr latinLnBrk="0">
              <a:defRPr sz="1800">
                <a:latin typeface="Calibri" pitchFamily="34" charset="0"/>
                <a:ea typeface="HY헤드라인M" pitchFamily="18" charset="-127"/>
              </a:defRPr>
            </a:lvl4pPr>
            <a:lvl5pPr latinLnBrk="0">
              <a:defRPr sz="1600">
                <a:latin typeface="Calibri" pitchFamily="34" charset="0"/>
                <a:ea typeface="HY헤드라인M" pitchFamily="18" charset="-127"/>
              </a:defRPr>
            </a:lvl5pPr>
          </a:lstStyle>
          <a:p>
            <a:pPr lvl="0"/>
            <a:r>
              <a:rPr lang="ko-KR" altLang="en-US" noProof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85131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7B6DFE-F514-4C3C-B585-4B22FEC5290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1596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620713"/>
            <a:ext cx="2057400" cy="54006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20713"/>
            <a:ext cx="6019800" cy="54006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189FB6-3724-4461-ACF3-CDD8B71EA15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0328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713"/>
            <a:ext cx="8229600" cy="6477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341438"/>
            <a:ext cx="4038600" cy="46799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341438"/>
            <a:ext cx="4038600" cy="2263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757613"/>
            <a:ext cx="4038600" cy="2263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4C87E2-E9E0-4170-AB6C-B49417E332F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483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spcBef>
                <a:spcPts val="600"/>
              </a:spcBef>
              <a:spcAft>
                <a:spcPts val="0"/>
              </a:spcAft>
              <a:defRPr sz="2400" b="1">
                <a:latin typeface="Calibri" pitchFamily="34" charset="0"/>
                <a:ea typeface="HY헤드라인M" pitchFamily="18" charset="-127"/>
              </a:defRPr>
            </a:lvl1pPr>
            <a:lvl2pPr latinLnBrk="0">
              <a:spcBef>
                <a:spcPts val="400"/>
              </a:spcBef>
              <a:defRPr sz="2200">
                <a:latin typeface="Calibri" pitchFamily="34" charset="0"/>
                <a:ea typeface="HY헤드라인M" pitchFamily="18" charset="-127"/>
              </a:defRPr>
            </a:lvl2pPr>
            <a:lvl3pPr latinLnBrk="0">
              <a:buFont typeface="Calibri" pitchFamily="34" charset="0"/>
              <a:buChar char="―"/>
              <a:defRPr sz="2000">
                <a:latin typeface="Calibri" pitchFamily="34" charset="0"/>
                <a:ea typeface="HY헤드라인M" pitchFamily="18" charset="-127"/>
              </a:defRPr>
            </a:lvl3pPr>
            <a:lvl4pPr latinLnBrk="0">
              <a:defRPr sz="1800">
                <a:latin typeface="Calibri" pitchFamily="34" charset="0"/>
                <a:ea typeface="HY헤드라인M" pitchFamily="18" charset="-127"/>
              </a:defRPr>
            </a:lvl4pPr>
            <a:lvl5pPr latinLnBrk="0">
              <a:defRPr sz="1600">
                <a:latin typeface="Calibri" pitchFamily="34" charset="0"/>
                <a:ea typeface="HY헤드라인M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28596" y="285728"/>
            <a:ext cx="6400816" cy="647700"/>
          </a:xfrm>
        </p:spPr>
        <p:txBody>
          <a:bodyPr/>
          <a:lstStyle>
            <a:lvl1pPr algn="l">
              <a:defRPr>
                <a:latin typeface="Calibri" pitchFamily="34" charset="0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CF3464-0B4B-486D-B98D-5FC49359FD3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1326185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936F8C-B224-4395-A1D2-7BC6C4D2E50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2983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41438"/>
            <a:ext cx="4038600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38600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7E576C-4BF2-41B1-AD7D-906982E0A6F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456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141770-BB35-4BB3-AAF8-C1978D1D391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7268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2C44AD-C10D-4BF9-A42B-8C8BB751670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888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13FC8B-6141-4271-AC3F-08AC0B0538D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1566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1312C7-FD5D-4CB2-942B-B28ECDBE46F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9250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0C3B18-297B-4470-81CD-35CD3C68880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0977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5313" y="6215063"/>
            <a:ext cx="622300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1">
                <a:latin typeface="Copperplate Gothic Bold" panose="020E0705020206020404" pitchFamily="34" charset="0"/>
              </a:defRPr>
            </a:lvl1pPr>
          </a:lstStyle>
          <a:p>
            <a:fld id="{F67049A6-CD05-4027-8543-E9C64A988B59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02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285750" y="315913"/>
            <a:ext cx="69294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145" name="Text Box 49"/>
          <p:cNvSpPr txBox="1">
            <a:spLocks noChangeArrowheads="1"/>
          </p:cNvSpPr>
          <p:nvPr userDrawn="1"/>
        </p:nvSpPr>
        <p:spPr bwMode="auto">
          <a:xfrm>
            <a:off x="737720" y="6331978"/>
            <a:ext cx="164179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INHA University</a:t>
            </a:r>
          </a:p>
        </p:txBody>
      </p:sp>
      <p:pic>
        <p:nvPicPr>
          <p:cNvPr id="1030" name="Picture 50" descr="inha_ui_emblem01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6292850"/>
            <a:ext cx="4318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47"/>
          <p:cNvSpPr>
            <a:spLocks noChangeArrowheads="1"/>
          </p:cNvSpPr>
          <p:nvPr userDrawn="1"/>
        </p:nvSpPr>
        <p:spPr bwMode="auto">
          <a:xfrm>
            <a:off x="179388" y="1000125"/>
            <a:ext cx="8893175" cy="71438"/>
          </a:xfrm>
          <a:prstGeom prst="rect">
            <a:avLst/>
          </a:prstGeom>
          <a:gradFill rotWithShape="1">
            <a:gsLst>
              <a:gs pos="0">
                <a:srgbClr val="3333CC">
                  <a:gamma/>
                  <a:shade val="46275"/>
                  <a:invGamma/>
                  <a:alpha val="81000"/>
                </a:srgbClr>
              </a:gs>
              <a:gs pos="100000">
                <a:srgbClr val="3333CC">
                  <a:alpha val="21001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 userDrawn="1"/>
        </p:nvSpPr>
        <p:spPr>
          <a:xfrm>
            <a:off x="428625" y="6215063"/>
            <a:ext cx="8286750" cy="4603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072188" y="6357938"/>
            <a:ext cx="2087562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1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Georgia" pitchFamily="18" charset="0"/>
                <a:ea typeface="굴림" charset="-127"/>
              </a:rPr>
              <a:t>http://multinet.inha.ac.kr</a:t>
            </a:r>
            <a:endParaRPr lang="ko-KR" altLang="en-US" sz="1100" b="1" dirty="0">
              <a:solidFill>
                <a:schemeClr val="tx2">
                  <a:lumMod val="65000"/>
                  <a:lumOff val="35000"/>
                </a:schemeClr>
              </a:solidFill>
              <a:latin typeface="Georgia" pitchFamily="18" charset="0"/>
              <a:ea typeface="굴림" charset="-127"/>
            </a:endParaRPr>
          </a:p>
        </p:txBody>
      </p:sp>
      <p:pic>
        <p:nvPicPr>
          <p:cNvPr id="1034" name="Picture 13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357188"/>
            <a:ext cx="18573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휴먼둥근헤드라인" pitchFamily="18" charset="-127"/>
          <a:ea typeface="휴먼둥근헤드라인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휴먼둥근헤드라인" pitchFamily="18" charset="-127"/>
          <a:ea typeface="휴먼둥근헤드라인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휴먼둥근헤드라인" pitchFamily="18" charset="-127"/>
          <a:ea typeface="휴먼둥근헤드라인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휴먼둥근헤드라인" pitchFamily="18" charset="-127"/>
          <a:ea typeface="휴먼둥근헤드라인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휴먼둥근헤드라인" pitchFamily="18" charset="-127"/>
          <a:ea typeface="휴먼둥근헤드라인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Tahoma" pitchFamily="34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Tahoma" pitchFamily="34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Tahoma" pitchFamily="34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Tahom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40000"/>
        </a:spcBef>
        <a:spcAft>
          <a:spcPct val="15000"/>
        </a:spcAft>
        <a:buClr>
          <a:schemeClr val="bg2"/>
        </a:buClr>
        <a:buSzPct val="75000"/>
        <a:buFont typeface="Wingdings" panose="05000000000000000000" pitchFamily="2" charset="2"/>
        <a:buChar char="q"/>
        <a:defRPr kumimoji="1" sz="2000">
          <a:solidFill>
            <a:schemeClr val="tx1"/>
          </a:solidFill>
          <a:latin typeface="HY헤드라인M" pitchFamily="18" charset="-127"/>
          <a:ea typeface="HY헤드라인M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3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u"/>
        <a:defRPr kumimoji="1">
          <a:solidFill>
            <a:schemeClr val="tx1"/>
          </a:solidFill>
          <a:latin typeface="HY헤드라인M" pitchFamily="18" charset="-127"/>
          <a:ea typeface="HY헤드라인M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kumimoji="1" sz="16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Ø"/>
        <a:defRPr kumimoji="1" sz="1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kumimoji="1" sz="12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Char char="•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Char char="•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Char char="•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Char char="•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B962B-1600-490B-926E-5CBFE805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166" y="1357298"/>
            <a:ext cx="6686568" cy="1285884"/>
          </a:xfrm>
        </p:spPr>
        <p:txBody>
          <a:bodyPr/>
          <a:lstStyle/>
          <a:p>
            <a:pPr algn="r"/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위치 탐색 알고리즘</a:t>
            </a:r>
            <a:b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Drone simulation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9AB866-10AD-42AF-A50A-70E6CB72E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cs typeface="Calibri" panose="020F0502020204030204" pitchFamily="34" charset="0"/>
              </a:rPr>
              <a:t>Inha</a:t>
            </a:r>
            <a:r>
              <a:rPr lang="en-US" altLang="ko-KR" dirty="0">
                <a:cs typeface="Calibri" panose="020F0502020204030204" pitchFamily="34" charset="0"/>
              </a:rPr>
              <a:t> University</a:t>
            </a:r>
          </a:p>
          <a:p>
            <a:endParaRPr lang="en-US" altLang="ko-KR" dirty="0">
              <a:cs typeface="Calibri" panose="020F0502020204030204" pitchFamily="34" charset="0"/>
            </a:endParaRPr>
          </a:p>
          <a:p>
            <a:r>
              <a:rPr lang="en-US" altLang="ko-KR" dirty="0">
                <a:cs typeface="Calibri" panose="020F0502020204030204" pitchFamily="34" charset="0"/>
              </a:rPr>
              <a:t>Park </a:t>
            </a:r>
            <a:r>
              <a:rPr lang="en-US" altLang="ko-KR" dirty="0" err="1">
                <a:cs typeface="Calibri" panose="020F0502020204030204" pitchFamily="34" charset="0"/>
              </a:rPr>
              <a:t>Kwang</a:t>
            </a:r>
            <a:r>
              <a:rPr lang="en-US" altLang="ko-KR" dirty="0">
                <a:cs typeface="Calibri" panose="020F0502020204030204" pitchFamily="34" charset="0"/>
              </a:rPr>
              <a:t> </a:t>
            </a:r>
            <a:r>
              <a:rPr lang="en-US" altLang="ko-KR" dirty="0" err="1">
                <a:cs typeface="Calibri" panose="020F0502020204030204" pitchFamily="34" charset="0"/>
              </a:rPr>
              <a:t>Seok</a:t>
            </a:r>
            <a:endParaRPr lang="en-US" altLang="ko-KR" dirty="0">
              <a:cs typeface="Calibri" panose="020F0502020204030204" pitchFamily="34" charset="0"/>
            </a:endParaRPr>
          </a:p>
          <a:p>
            <a:r>
              <a:rPr lang="en-US" altLang="ko-KR" dirty="0">
                <a:cs typeface="Calibri" panose="020F0502020204030204" pitchFamily="34" charset="0"/>
              </a:rPr>
              <a:t>Choi Yu </a:t>
            </a:r>
            <a:r>
              <a:rPr lang="en-US" altLang="ko-KR" dirty="0" err="1">
                <a:cs typeface="Calibri" panose="020F0502020204030204" pitchFamily="34" charset="0"/>
              </a:rPr>
              <a:t>Jin</a:t>
            </a:r>
            <a:endParaRPr lang="ko-KR" altLang="en-US" dirty="0"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1416D-B247-4DE8-8789-00C7DAAF8645}"/>
              </a:ext>
            </a:extLst>
          </p:cNvPr>
          <p:cNvSpPr txBox="1"/>
          <p:nvPr/>
        </p:nvSpPr>
        <p:spPr>
          <a:xfrm>
            <a:off x="389823" y="3096546"/>
            <a:ext cx="2220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3/4 </a:t>
            </a:r>
            <a:r>
              <a:rPr lang="ko-KR" altLang="en-US" sz="1200" b="1" dirty="0" err="1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기획안</a:t>
            </a:r>
            <a:endParaRPr lang="ko-KR" altLang="en-US" sz="1200" b="1" dirty="0">
              <a:solidFill>
                <a:srgbClr val="00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643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ea typeface="돋움체" panose="020B0609000101010101" pitchFamily="49" charset="-127"/>
                <a:cs typeface="Calibri" panose="020F0502020204030204" pitchFamily="34" charset="0"/>
              </a:rPr>
              <a:t>Hovering</a:t>
            </a:r>
            <a:endParaRPr lang="ko-KR" altLang="en-US" sz="2800" dirty="0">
              <a:ea typeface="돋움체" panose="020B0609000101010101" pitchFamily="49" charset="-127"/>
              <a:cs typeface="Calibri" panose="020F0502020204030204" pitchFamily="34" charset="0"/>
            </a:endParaRPr>
          </a:p>
        </p:txBody>
      </p:sp>
      <p:pic>
        <p:nvPicPr>
          <p:cNvPr id="2" name="bandicam 2019-03-03 22-15-49-575">
            <a:hlinkClick r:id="" action="ppaction://media"/>
            <a:extLst>
              <a:ext uri="{FF2B5EF4-FFF2-40B4-BE49-F238E27FC236}">
                <a16:creationId xmlns:a16="http://schemas.microsoft.com/office/drawing/2014/main" id="{110CBC60-2CED-4DD7-B777-A99A052595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560" y="1081608"/>
            <a:ext cx="4247138" cy="5083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483712-9B9C-4484-A668-7A0B5C6BC680}"/>
              </a:ext>
            </a:extLst>
          </p:cNvPr>
          <p:cNvSpPr txBox="1"/>
          <p:nvPr/>
        </p:nvSpPr>
        <p:spPr>
          <a:xfrm>
            <a:off x="5076056" y="1772816"/>
            <a:ext cx="318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좌우 균형 테스트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기울임 감지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모터 속도 변화 확인</a:t>
            </a:r>
          </a:p>
        </p:txBody>
      </p:sp>
    </p:spTree>
    <p:extLst>
      <p:ext uri="{BB962C8B-B14F-4D97-AF65-F5344CB8AC3E}">
        <p14:creationId xmlns:p14="http://schemas.microsoft.com/office/powerpoint/2010/main" val="342642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ea typeface="돋움체" panose="020B0609000101010101" pitchFamily="49" charset="-127"/>
                <a:cs typeface="Calibri" panose="020F0502020204030204" pitchFamily="34" charset="0"/>
              </a:rPr>
              <a:t>Maintain of Altitude</a:t>
            </a:r>
            <a:endParaRPr lang="ko-KR" altLang="en-US" sz="2800" dirty="0">
              <a:ea typeface="돋움체" panose="020B0609000101010101" pitchFamily="49" charset="-127"/>
              <a:cs typeface="Calibri" panose="020F0502020204030204" pitchFamily="34" charset="0"/>
            </a:endParaRPr>
          </a:p>
        </p:txBody>
      </p:sp>
      <p:pic>
        <p:nvPicPr>
          <p:cNvPr id="2" name="bandicam 2019-03-03 22-17-56-916">
            <a:hlinkClick r:id="" action="ppaction://media"/>
            <a:extLst>
              <a:ext uri="{FF2B5EF4-FFF2-40B4-BE49-F238E27FC236}">
                <a16:creationId xmlns:a16="http://schemas.microsoft.com/office/drawing/2014/main" id="{CBD07C3D-B99B-4168-A31C-BC7238BA86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412" y="1052736"/>
            <a:ext cx="5465052" cy="513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132400-ADF2-4307-AB33-DD67955254B9}"/>
              </a:ext>
            </a:extLst>
          </p:cNvPr>
          <p:cNvSpPr txBox="1"/>
          <p:nvPr/>
        </p:nvSpPr>
        <p:spPr>
          <a:xfrm>
            <a:off x="6023744" y="1340768"/>
            <a:ext cx="2699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&lt;Algorithm&gt;</a:t>
            </a:r>
          </a:p>
          <a:p>
            <a:pPr algn="ctr"/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/>
              <a:t>Flight until 1m</a:t>
            </a:r>
          </a:p>
          <a:p>
            <a:r>
              <a:rPr lang="en-US" altLang="ko-KR" dirty="0"/>
              <a:t>If (Altitude == 1m)</a:t>
            </a:r>
          </a:p>
          <a:p>
            <a:r>
              <a:rPr lang="en-US" altLang="ko-KR" dirty="0"/>
              <a:t>        Wait: 1 second</a:t>
            </a:r>
          </a:p>
          <a:p>
            <a:r>
              <a:rPr lang="en-US" altLang="ko-KR" dirty="0"/>
              <a:t>        Land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792787-6751-418D-92AF-353DA3837CB3}"/>
              </a:ext>
            </a:extLst>
          </p:cNvPr>
          <p:cNvSpPr txBox="1"/>
          <p:nvPr/>
        </p:nvSpPr>
        <p:spPr>
          <a:xfrm>
            <a:off x="5962337" y="3695259"/>
            <a:ext cx="318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Altitude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유지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바람 영향 받음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실내에선 수직상승 확인</a:t>
            </a:r>
          </a:p>
        </p:txBody>
      </p:sp>
    </p:spTree>
    <p:extLst>
      <p:ext uri="{BB962C8B-B14F-4D97-AF65-F5344CB8AC3E}">
        <p14:creationId xmlns:p14="http://schemas.microsoft.com/office/powerpoint/2010/main" val="359457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ea typeface="돋움체" panose="020B0609000101010101" pitchFamily="49" charset="-127"/>
                <a:cs typeface="Calibri" panose="020F0502020204030204" pitchFamily="34" charset="0"/>
              </a:rPr>
              <a:t>Hovering</a:t>
            </a:r>
            <a:endParaRPr lang="ko-KR" altLang="en-US" sz="2800" dirty="0">
              <a:ea typeface="돋움체" panose="020B0609000101010101" pitchFamily="49" charset="-127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766" y="1268760"/>
            <a:ext cx="8424730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LOITER Mode 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Drone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GPS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위치신호를 기반으로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Position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유지를 하도록 설정된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Mode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사용 중인 </a:t>
            </a:r>
            <a:r>
              <a:rPr lang="ko-KR" altLang="en-US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이착륙 모드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LOITER Mode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불가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15616" y="3042579"/>
            <a:ext cx="7605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바람이 적은 체육관에서 시뮬레이션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5616" y="3337288"/>
            <a:ext cx="7605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다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른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드론에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의한 바람이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드론의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비행에 영향을 미칠 가능성 존재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A8C6B-1A3F-48F8-B3AA-3752251D818F}"/>
              </a:ext>
            </a:extLst>
          </p:cNvPr>
          <p:cNvSpPr txBox="1"/>
          <p:nvPr/>
        </p:nvSpPr>
        <p:spPr>
          <a:xfrm>
            <a:off x="2699792" y="2617167"/>
            <a:ext cx="7605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en-US" altLang="ko-KR" sz="1400" dirty="0" err="1"/>
              <a:t>Guided_nogps</a:t>
            </a:r>
            <a:r>
              <a:rPr lang="en-US" altLang="ko-KR" sz="1400" dirty="0"/>
              <a:t> Mode)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C8B95-256F-4DC0-BF01-AED31F9A2B20}"/>
              </a:ext>
            </a:extLst>
          </p:cNvPr>
          <p:cNvSpPr txBox="1"/>
          <p:nvPr/>
        </p:nvSpPr>
        <p:spPr>
          <a:xfrm>
            <a:off x="611766" y="3874497"/>
            <a:ext cx="8424730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 외의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 &gt;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Pos_hold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Mode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RTL Mode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Altitude_holde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Mode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002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ea typeface="돋움체" panose="020B0609000101010101" pitchFamily="49" charset="-127"/>
                <a:cs typeface="Calibri" panose="020F0502020204030204" pitchFamily="34" charset="0"/>
              </a:rPr>
              <a:t>Problems</a:t>
            </a:r>
            <a:endParaRPr lang="ko-KR" altLang="en-US" sz="2800" dirty="0">
              <a:ea typeface="돋움체" panose="020B0609000101010101" pitchFamily="49" charset="-127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1484784"/>
            <a:ext cx="76050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Drone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오작동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Land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갑자기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시동이 꺼짐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실행 시키지만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Land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잘되는 경우도 있고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Motor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멈추는 경우도 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BC424-BD2E-45F2-9511-2AB98327EA21}"/>
              </a:ext>
            </a:extLst>
          </p:cNvPr>
          <p:cNvSpPr txBox="1"/>
          <p:nvPr/>
        </p:nvSpPr>
        <p:spPr>
          <a:xfrm>
            <a:off x="539552" y="3429000"/>
            <a:ext cx="760507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Position Hold</a:t>
            </a:r>
          </a:p>
          <a:p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바람의 영향을 받음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수직상승 필요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657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ea typeface="돋움체" panose="020B0609000101010101" pitchFamily="49" charset="-127"/>
                <a:cs typeface="Calibri" panose="020F0502020204030204" pitchFamily="34" charset="0"/>
              </a:rPr>
              <a:t>Plans</a:t>
            </a:r>
            <a:endParaRPr lang="ko-KR" altLang="en-US" sz="2800" dirty="0">
              <a:ea typeface="돋움체" panose="020B0609000101010101" pitchFamily="49" charset="-127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6716" y="1582340"/>
            <a:ext cx="587347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20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수평 맞추기</a:t>
            </a:r>
            <a:br>
              <a:rPr lang="en-US" altLang="ko-KR" sz="20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strike="sng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Position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해결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Land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파악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상하좌우 이동 시도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Hsmm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-pi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및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Arduino drone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시도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0042"/>
      </p:ext>
    </p:extLst>
  </p:cSld>
  <p:clrMapOvr>
    <a:masterClrMapping/>
  </p:clrMapOvr>
</p:sld>
</file>

<file path=ppt/theme/theme1.xml><?xml version="1.0" encoding="utf-8"?>
<a:theme xmlns:a="http://schemas.openxmlformats.org/drawingml/2006/main" name="모자이크">
  <a:themeElements>
    <a:clrScheme name="모자이크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모자이크">
      <a:majorFont>
        <a:latin typeface="Tahoma"/>
        <a:ea typeface="굴림"/>
        <a:cs typeface=""/>
      </a:majorFont>
      <a:minorFont>
        <a:latin typeface="Tahom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모자이크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33061</TotalTime>
  <Words>135</Words>
  <Application>Microsoft Office PowerPoint</Application>
  <PresentationFormat>화면 슬라이드 쇼(4:3)</PresentationFormat>
  <Paragraphs>48</Paragraphs>
  <Slides>6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HY헤드라인M</vt:lpstr>
      <vt:lpstr>굴림</vt:lpstr>
      <vt:lpstr>맑은 고딕</vt:lpstr>
      <vt:lpstr>휴먼둥근헤드라인</vt:lpstr>
      <vt:lpstr>Calibri</vt:lpstr>
      <vt:lpstr>Copperplate Gothic Bold</vt:lpstr>
      <vt:lpstr>Georgia</vt:lpstr>
      <vt:lpstr>Tahoma</vt:lpstr>
      <vt:lpstr>Wingdings</vt:lpstr>
      <vt:lpstr>모자이크</vt:lpstr>
      <vt:lpstr>드론 위치 탐색 알고리즘  Drone simulation</vt:lpstr>
      <vt:lpstr>Hovering</vt:lpstr>
      <vt:lpstr>Maintain of Altitude</vt:lpstr>
      <vt:lpstr>Hovering</vt:lpstr>
      <vt:lpstr>Problems</vt:lpstr>
      <vt:lpstr>Plans</vt:lpstr>
    </vt:vector>
  </TitlesOfParts>
  <Company>인하대학교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유상조</dc:creator>
  <cp:lastModifiedBy>박 광석</cp:lastModifiedBy>
  <cp:revision>3709</cp:revision>
  <dcterms:created xsi:type="dcterms:W3CDTF">2003-12-11T00:38:10Z</dcterms:created>
  <dcterms:modified xsi:type="dcterms:W3CDTF">2019-03-03T13:54:20Z</dcterms:modified>
</cp:coreProperties>
</file>